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1" r:id="rId3"/>
    <p:sldMasterId id="2147483692" r:id="rId4"/>
    <p:sldMasterId id="2147483693" r:id="rId5"/>
    <p:sldMasterId id="214748369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font" Target="fonts/Roboto-regular.fntdata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Roboto-italic.fntdata"/><Relationship Id="rId21" Type="http://schemas.openxmlformats.org/officeDocument/2006/relationships/slide" Target="slides/slide14.xml"/><Relationship Id="rId43" Type="http://schemas.openxmlformats.org/officeDocument/2006/relationships/font" Target="fonts/Roboto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6412f78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46412f78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640ce15d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640ce15d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640ce15d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640ce15d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640ce15d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640ce15d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640ce15d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640ce15d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640ce15d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640ce15d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640ce15d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640ce15d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640ce15d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640ce15d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640ce15d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640ce15d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640ce15d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640ce15d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640ce15d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640ce15d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640ce15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640ce15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640ce15d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640ce15d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640ce15d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4640ce15dd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40ce15d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4640ce15dd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40ce15d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4640ce15dd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640ce15d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4640ce15dd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640ce15d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4640ce15dd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640ce15d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4640ce15dd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640ce15d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4640ce15dd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640ce15d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4640ce15dd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640ce15d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4640ce15dd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640ce15d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640ce15d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640ce15d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4640ce15dd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40ce15d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4640ce15dd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640ce15d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4640ce15dd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640ce15d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4640ce15dd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640ce15d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4640ce15dd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640ce15d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640ce15d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640ce15d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640ce15d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640ce15d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640ce15d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640ce15d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640ce15d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640ce15d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640ce15d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640ce15d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640ce15d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025" y="466322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403491" y="4663225"/>
            <a:ext cx="81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1295095" y="4833821"/>
            <a:ext cx="48432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776004" y="4808729"/>
            <a:ext cx="368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-6937" y="-782"/>
            <a:ext cx="9204900" cy="51435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100"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4929" y="1811620"/>
            <a:ext cx="4827208" cy="1127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5576" y="3132898"/>
            <a:ext cx="952846" cy="95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025" y="466322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403491" y="4663225"/>
            <a:ext cx="81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025" y="466322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403491" y="4663225"/>
            <a:ext cx="81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025" y="466322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403491" y="4663225"/>
            <a:ext cx="81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025" y="466322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403491" y="4663225"/>
            <a:ext cx="81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025" y="466322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403491" y="4663225"/>
            <a:ext cx="81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025" y="466322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403491" y="4663225"/>
            <a:ext cx="81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025" y="466322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/>
        </p:nvSpPr>
        <p:spPr>
          <a:xfrm>
            <a:off x="403491" y="4663225"/>
            <a:ext cx="8144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9" name="Google Shape;119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4" name="Google Shape;144;p29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6" name="Google Shape;146;p2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62" name="Google Shape;162;p3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3" name="Google Shape;163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0" name="Google Shape;170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4" name="Google Shape;194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6" name="Google Shape;206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4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4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9" name="Google Shape;219;p41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" name="Google Shape;220;p4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1" name="Google Shape;221;p41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2" name="Google Shape;222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4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37" name="Google Shape;237;p4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8" name="Google Shape;238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4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5" name="Google Shape;245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1" name="Google Shape;251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Roboto"/>
              <a:buNone/>
              <a:defRPr sz="280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○"/>
              <a:defRPr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■"/>
              <a:defRPr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  <a:defRPr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○"/>
              <a:defRPr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■"/>
              <a:defRPr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  <a:defRPr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○"/>
              <a:defRPr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Roboto"/>
              <a:buChar char="■"/>
              <a:defRPr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2" name="Google Shape;112;p2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0B04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5" name="Google Shape;265;p4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266" name="Google Shape;266;p48"/>
          <p:cNvGrpSpPr/>
          <p:nvPr/>
        </p:nvGrpSpPr>
        <p:grpSpPr>
          <a:xfrm>
            <a:off x="0" y="0"/>
            <a:ext cx="9144000" cy="5065709"/>
            <a:chOff x="0" y="0"/>
            <a:chExt cx="12192000" cy="6754278"/>
          </a:xfrm>
        </p:grpSpPr>
        <p:pic>
          <p:nvPicPr>
            <p:cNvPr id="267" name="Google Shape;267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1616268" cy="5808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48"/>
            <p:cNvSpPr/>
            <p:nvPr/>
          </p:nvSpPr>
          <p:spPr>
            <a:xfrm>
              <a:off x="0" y="4302078"/>
              <a:ext cx="12192000" cy="2452200"/>
            </a:xfrm>
            <a:prstGeom prst="rect">
              <a:avLst/>
            </a:prstGeom>
            <a:solidFill>
              <a:srgbClr val="40B04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48"/>
          <p:cNvSpPr txBox="1"/>
          <p:nvPr/>
        </p:nvSpPr>
        <p:spPr>
          <a:xfrm>
            <a:off x="824250" y="2065700"/>
            <a:ext cx="7495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WIFI 			: TOKOPEDIA EVENT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PASSWORD	: Tokopedia@event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story</a:t>
            </a:r>
            <a:endParaRPr/>
          </a:p>
        </p:txBody>
      </p:sp>
      <p:sp>
        <p:nvSpPr>
          <p:cNvPr id="331" name="Google Shape;33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51" y="1626855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826" y="2894180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901" y="2571755"/>
            <a:ext cx="3607826" cy="18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story</a:t>
            </a:r>
            <a:endParaRPr/>
          </a:p>
        </p:txBody>
      </p:sp>
      <p:sp>
        <p:nvSpPr>
          <p:cNvPr id="340" name="Google Shape;34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51" y="1626855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826" y="2894180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901" y="2571755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476" y="3516655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551" y="559680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226" y="819055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76" y="1776105"/>
            <a:ext cx="3607826" cy="18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story</a:t>
            </a:r>
            <a:endParaRPr/>
          </a:p>
        </p:txBody>
      </p:sp>
      <p:sp>
        <p:nvSpPr>
          <p:cNvPr id="353" name="Google Shape;35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51" y="1626855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826" y="2894180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901" y="2571755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476" y="3516655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551" y="559680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226" y="819055"/>
            <a:ext cx="3607826" cy="1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76" y="1776105"/>
            <a:ext cx="3607826" cy="18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9"/>
          <p:cNvSpPr txBox="1"/>
          <p:nvPr/>
        </p:nvSpPr>
        <p:spPr>
          <a:xfrm>
            <a:off x="4010250" y="2073900"/>
            <a:ext cx="6483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00"/>
                </a:solidFill>
              </a:rPr>
              <a:t>?</a:t>
            </a:r>
            <a:endParaRPr b="1" sz="4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story</a:t>
            </a:r>
            <a:endParaRPr/>
          </a:p>
        </p:txBody>
      </p:sp>
      <p:sp>
        <p:nvSpPr>
          <p:cNvPr id="367" name="Google Shape;367;p60"/>
          <p:cNvSpPr txBox="1"/>
          <p:nvPr>
            <p:ph idx="1" type="body"/>
          </p:nvPr>
        </p:nvSpPr>
        <p:spPr>
          <a:xfrm>
            <a:off x="311700" y="4114825"/>
            <a:ext cx="852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Should have focused on Infrastructure first.</a:t>
            </a:r>
            <a:endParaRPr/>
          </a:p>
        </p:txBody>
      </p:sp>
      <p:pic>
        <p:nvPicPr>
          <p:cNvPr id="368" name="Google Shape;3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51" y="1626855"/>
            <a:ext cx="3607826" cy="18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0"/>
          <p:cNvSpPr txBox="1"/>
          <p:nvPr/>
        </p:nvSpPr>
        <p:spPr>
          <a:xfrm>
            <a:off x="6119050" y="3534025"/>
            <a:ext cx="1365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pic>
        <p:nvPicPr>
          <p:cNvPr id="370" name="Google Shape;37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300" y="1521688"/>
            <a:ext cx="2155201" cy="2100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0"/>
          <p:cNvSpPr txBox="1"/>
          <p:nvPr/>
        </p:nvSpPr>
        <p:spPr>
          <a:xfrm>
            <a:off x="1515250" y="3750925"/>
            <a:ext cx="16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say we have the model, what’s next?</a:t>
            </a:r>
            <a:endParaRPr/>
          </a:p>
        </p:txBody>
      </p:sp>
      <p:sp>
        <p:nvSpPr>
          <p:cNvPr id="377" name="Google Shape;377;p61"/>
          <p:cNvSpPr txBox="1"/>
          <p:nvPr>
            <p:ph idx="1" type="body"/>
          </p:nvPr>
        </p:nvSpPr>
        <p:spPr>
          <a:xfrm>
            <a:off x="311700" y="2126100"/>
            <a:ext cx="8520600" cy="24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Trigger to Action -- a must have for all projects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is a trigger definition for which, data scientist have to take actions.</a:t>
            </a:r>
            <a:endParaRPr/>
          </a:p>
        </p:txBody>
      </p:sp>
      <p:sp>
        <p:nvSpPr>
          <p:cNvPr id="378" name="Google Shape;378;p61"/>
          <p:cNvSpPr/>
          <p:nvPr/>
        </p:nvSpPr>
        <p:spPr>
          <a:xfrm>
            <a:off x="6810475" y="2126100"/>
            <a:ext cx="406188" cy="492642"/>
          </a:xfrm>
          <a:prstGeom prst="lightningBol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Triggers</a:t>
            </a:r>
            <a:endParaRPr/>
          </a:p>
        </p:txBody>
      </p:sp>
      <p:sp>
        <p:nvSpPr>
          <p:cNvPr id="384" name="Google Shape;384;p6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Daily?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Performance metrics?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Business metrics?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Score distribution?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Complains?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API usages?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….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….</a:t>
            </a:r>
            <a:endParaRPr/>
          </a:p>
        </p:txBody>
      </p:sp>
      <p:sp>
        <p:nvSpPr>
          <p:cNvPr id="385" name="Google Shape;385;p6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Model re-evaluation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Model re-training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Termination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….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….</a:t>
            </a:r>
            <a:endParaRPr/>
          </a:p>
        </p:txBody>
      </p:sp>
      <p:sp>
        <p:nvSpPr>
          <p:cNvPr id="386" name="Google Shape;386;p62"/>
          <p:cNvSpPr txBox="1"/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Creation</a:t>
            </a:r>
            <a:endParaRPr/>
          </a:p>
        </p:txBody>
      </p:sp>
      <p:sp>
        <p:nvSpPr>
          <p:cNvPr id="392" name="Google Shape;392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Technical meet -- integration meeting (define API specification,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Model deployment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(API) - Tokopedia</a:t>
            </a:r>
            <a:endParaRPr/>
          </a:p>
        </p:txBody>
      </p:sp>
      <p:sp>
        <p:nvSpPr>
          <p:cNvPr id="398" name="Google Shape;39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2 kinds of deployment: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Code/Handler 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deployment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Both types of deployment are done on top of our custom framework (built in house)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deployment</a:t>
            </a:r>
            <a:endParaRPr/>
          </a:p>
        </p:txBody>
      </p:sp>
      <p:sp>
        <p:nvSpPr>
          <p:cNvPr id="404" name="Google Shape;40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 will define: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configurations -- inputs/outputs of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 handling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deployment</a:t>
            </a:r>
            <a:endParaRPr/>
          </a:p>
        </p:txBody>
      </p:sp>
      <p:sp>
        <p:nvSpPr>
          <p:cNvPr id="410" name="Google Shape;410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 will define: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validator/test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Submit model to Merlin -- to receive unique token for 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the token to our key/value storage for distribution to server swarms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7"/>
          <p:cNvSpPr txBox="1"/>
          <p:nvPr>
            <p:ph type="title"/>
          </p:nvPr>
        </p:nvSpPr>
        <p:spPr>
          <a:xfrm>
            <a:off x="311700" y="209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it.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"/>
          <p:cNvSpPr txBox="1"/>
          <p:nvPr>
            <p:ph type="ctrTitle"/>
          </p:nvPr>
        </p:nvSpPr>
        <p:spPr>
          <a:xfrm>
            <a:off x="1143000" y="166671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/>
              <a:t>Model and It’s Perspective</a:t>
            </a:r>
            <a:endParaRPr/>
          </a:p>
        </p:txBody>
      </p:sp>
      <p:sp>
        <p:nvSpPr>
          <p:cNvPr id="421" name="Google Shape;421;p68"/>
          <p:cNvSpPr txBox="1"/>
          <p:nvPr>
            <p:ph idx="1" type="subTitle"/>
          </p:nvPr>
        </p:nvSpPr>
        <p:spPr>
          <a:xfrm>
            <a:off x="1143000" y="347678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Mohammad Alfan Alfian Riyadi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(PIC Internal DSI East Java Chapter, Data Scientist at Warung Pintar)</a:t>
            </a:r>
            <a:endParaRPr/>
          </a:p>
        </p:txBody>
      </p:sp>
      <p:pic>
        <p:nvPicPr>
          <p:cNvPr id="422" name="Google Shape;42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7855" y="674255"/>
            <a:ext cx="1470372" cy="147037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8"/>
          <p:cNvSpPr txBox="1"/>
          <p:nvPr/>
        </p:nvSpPr>
        <p:spPr>
          <a:xfrm>
            <a:off x="1143000" y="4117054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Tokopedia Tower 52</a:t>
            </a:r>
            <a:r>
              <a:rPr b="0" baseline="3000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Short Bio</a:t>
            </a:r>
            <a:endParaRPr/>
          </a:p>
        </p:txBody>
      </p:sp>
      <p:pic>
        <p:nvPicPr>
          <p:cNvPr id="429" name="Google Shape;4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233" y="1268016"/>
            <a:ext cx="1793081" cy="243601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727174" y="1105260"/>
            <a:ext cx="4231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Education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Image result for ITS" id="431" name="Google Shape;43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5605" y="1439930"/>
            <a:ext cx="7143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9"/>
          <p:cNvSpPr txBox="1"/>
          <p:nvPr/>
        </p:nvSpPr>
        <p:spPr>
          <a:xfrm>
            <a:off x="4799980" y="1527284"/>
            <a:ext cx="4231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Bachelor Degree Statistics (2012-2016)</a:t>
            </a:r>
            <a:endParaRPr sz="1100"/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69"/>
          <p:cNvSpPr txBox="1"/>
          <p:nvPr/>
        </p:nvSpPr>
        <p:spPr>
          <a:xfrm>
            <a:off x="4799980" y="1840795"/>
            <a:ext cx="4231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Master Degree Statistics (2016-2018)</a:t>
            </a:r>
            <a:endParaRPr sz="1100"/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69"/>
          <p:cNvSpPr txBox="1"/>
          <p:nvPr/>
        </p:nvSpPr>
        <p:spPr>
          <a:xfrm>
            <a:off x="3727173" y="2300480"/>
            <a:ext cx="4231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endParaRPr sz="1100"/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5605" y="2617600"/>
            <a:ext cx="794510" cy="79451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9"/>
          <p:cNvSpPr txBox="1"/>
          <p:nvPr/>
        </p:nvSpPr>
        <p:spPr>
          <a:xfrm>
            <a:off x="4880115" y="2847520"/>
            <a:ext cx="4231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PIC Internal DSI East Java Chapter</a:t>
            </a:r>
            <a:endParaRPr sz="1100"/>
          </a:p>
        </p:txBody>
      </p:sp>
      <p:sp>
        <p:nvSpPr>
          <p:cNvPr id="437" name="Google Shape;437;p69"/>
          <p:cNvSpPr txBox="1"/>
          <p:nvPr/>
        </p:nvSpPr>
        <p:spPr>
          <a:xfrm>
            <a:off x="3727172" y="3604214"/>
            <a:ext cx="4231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Experience</a:t>
            </a:r>
            <a:endParaRPr sz="1100"/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5727" y="397906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9"/>
          <p:cNvSpPr/>
          <p:nvPr/>
        </p:nvSpPr>
        <p:spPr>
          <a:xfrm>
            <a:off x="5000004" y="4165414"/>
            <a:ext cx="168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Sept 2018 - Now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What is model?</a:t>
            </a:r>
            <a:endParaRPr/>
          </a:p>
        </p:txBody>
      </p:sp>
      <p:pic>
        <p:nvPicPr>
          <p:cNvPr id="445" name="Google Shape;44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7773" y="1712163"/>
            <a:ext cx="3256373" cy="231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696" y="1632650"/>
            <a:ext cx="2138670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0"/>
          <p:cNvSpPr txBox="1"/>
          <p:nvPr/>
        </p:nvSpPr>
        <p:spPr>
          <a:xfrm>
            <a:off x="3840596" y="2572267"/>
            <a:ext cx="1198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Or?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53" name="Google Shape;453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0"/>
            <a:ext cx="7724700" cy="49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221" y="770929"/>
            <a:ext cx="6200775" cy="3443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Model Culture</a:t>
            </a:r>
            <a:endParaRPr/>
          </a:p>
        </p:txBody>
      </p:sp>
      <p:pic>
        <p:nvPicPr>
          <p:cNvPr id="464" name="Google Shape;46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4893" y="1482794"/>
            <a:ext cx="3547337" cy="90570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3"/>
          <p:cNvSpPr/>
          <p:nvPr/>
        </p:nvSpPr>
        <p:spPr>
          <a:xfrm rot="3729345">
            <a:off x="2716410" y="2006541"/>
            <a:ext cx="775259" cy="140826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73"/>
          <p:cNvSpPr/>
          <p:nvPr/>
        </p:nvSpPr>
        <p:spPr>
          <a:xfrm rot="-3487431">
            <a:off x="5806383" y="2050873"/>
            <a:ext cx="775443" cy="140810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73"/>
          <p:cNvSpPr/>
          <p:nvPr/>
        </p:nvSpPr>
        <p:spPr>
          <a:xfrm>
            <a:off x="1321126" y="3399948"/>
            <a:ext cx="206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 Modeling Culture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3"/>
          <p:cNvSpPr/>
          <p:nvPr/>
        </p:nvSpPr>
        <p:spPr>
          <a:xfrm>
            <a:off x="5737708" y="3377300"/>
            <a:ext cx="255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Algorithmic Modeling Culture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023" y="3802316"/>
            <a:ext cx="3107531" cy="118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4888" y="3612209"/>
            <a:ext cx="3043238" cy="145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76" name="Google Shape;47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72" y="510778"/>
            <a:ext cx="8679656" cy="340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82" name="Google Shape;48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206" y="1876786"/>
            <a:ext cx="3836194" cy="180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026680"/>
            <a:ext cx="3879056" cy="350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89" name="Google Shape;48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942509"/>
            <a:ext cx="3829050" cy="346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0664" y="770929"/>
            <a:ext cx="3793331" cy="426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79" name="Google Shape;279;p50"/>
          <p:cNvSpPr txBox="1"/>
          <p:nvPr>
            <p:ph idx="1" type="body"/>
          </p:nvPr>
        </p:nvSpPr>
        <p:spPr>
          <a:xfrm>
            <a:off x="3742300" y="1152475"/>
            <a:ext cx="508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Joined Tokopedia since October 2015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of the first DS in Tokopedia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Taking lead role since July 2016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Responsibility overview: </a:t>
            </a:r>
            <a:r>
              <a:rPr b="1" lang="en"/>
              <a:t>Make it happen, make it better.</a:t>
            </a:r>
            <a:endParaRPr b="1"/>
          </a:p>
        </p:txBody>
      </p:sp>
      <p:pic>
        <p:nvPicPr>
          <p:cNvPr id="280" name="Google Shape;2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50" y="1017725"/>
            <a:ext cx="2356950" cy="34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496" name="Google Shape;49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00" y="342664"/>
            <a:ext cx="7561941" cy="425507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7"/>
          <p:cNvSpPr/>
          <p:nvPr/>
        </p:nvSpPr>
        <p:spPr>
          <a:xfrm>
            <a:off x="139875" y="4646127"/>
            <a:ext cx="787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https://www.slideshare.net/CharlesVestur/building-a-performing-machine-learning-model-from-a-to-z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8"/>
          <p:cNvSpPr txBox="1"/>
          <p:nvPr>
            <p:ph type="title"/>
          </p:nvPr>
        </p:nvSpPr>
        <p:spPr>
          <a:xfrm>
            <a:off x="628650" y="218215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There is no such thing as “Best Algorithm”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08" name="Google Shape;508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606" y="1337590"/>
            <a:ext cx="8490900" cy="28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9"/>
          <p:cNvSpPr/>
          <p:nvPr/>
        </p:nvSpPr>
        <p:spPr>
          <a:xfrm>
            <a:off x="326606" y="4283765"/>
            <a:ext cx="698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https://scikit-learn.org/stable/auto_examples/classification/plot_classifier_comparison.html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Back to your user</a:t>
            </a:r>
            <a:endParaRPr/>
          </a:p>
        </p:txBody>
      </p:sp>
      <p:sp>
        <p:nvSpPr>
          <p:cNvPr id="515" name="Google Shape;515;p80"/>
          <p:cNvSpPr txBox="1"/>
          <p:nvPr>
            <p:ph idx="1" type="body"/>
          </p:nvPr>
        </p:nvSpPr>
        <p:spPr>
          <a:xfrm>
            <a:off x="1321904" y="1950086"/>
            <a:ext cx="1818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Information</a:t>
            </a:r>
            <a:endParaRPr/>
          </a:p>
        </p:txBody>
      </p:sp>
      <p:sp>
        <p:nvSpPr>
          <p:cNvPr id="516" name="Google Shape;516;p80"/>
          <p:cNvSpPr txBox="1"/>
          <p:nvPr/>
        </p:nvSpPr>
        <p:spPr>
          <a:xfrm>
            <a:off x="3503543" y="1950086"/>
            <a:ext cx="1818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100"/>
          </a:p>
        </p:txBody>
      </p:sp>
      <p:sp>
        <p:nvSpPr>
          <p:cNvPr id="517" name="Google Shape;517;p80"/>
          <p:cNvSpPr txBox="1"/>
          <p:nvPr/>
        </p:nvSpPr>
        <p:spPr>
          <a:xfrm>
            <a:off x="6231835" y="1950086"/>
            <a:ext cx="1818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 sz="1100"/>
          </a:p>
        </p:txBody>
      </p:sp>
      <p:sp>
        <p:nvSpPr>
          <p:cNvPr id="518" name="Google Shape;518;p80"/>
          <p:cNvSpPr/>
          <p:nvPr/>
        </p:nvSpPr>
        <p:spPr>
          <a:xfrm>
            <a:off x="2002733" y="2488082"/>
            <a:ext cx="457200" cy="718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80"/>
          <p:cNvSpPr txBox="1"/>
          <p:nvPr/>
        </p:nvSpPr>
        <p:spPr>
          <a:xfrm>
            <a:off x="1321903" y="3409513"/>
            <a:ext cx="1818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Parametric Model</a:t>
            </a:r>
            <a:endParaRPr sz="1100"/>
          </a:p>
        </p:txBody>
      </p:sp>
      <p:sp>
        <p:nvSpPr>
          <p:cNvPr id="520" name="Google Shape;520;p80"/>
          <p:cNvSpPr txBox="1"/>
          <p:nvPr/>
        </p:nvSpPr>
        <p:spPr>
          <a:xfrm>
            <a:off x="6231835" y="3399964"/>
            <a:ext cx="218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 Parametric Model</a:t>
            </a:r>
            <a:endParaRPr sz="1100"/>
          </a:p>
        </p:txBody>
      </p:sp>
      <p:sp>
        <p:nvSpPr>
          <p:cNvPr id="521" name="Google Shape;521;p80"/>
          <p:cNvSpPr/>
          <p:nvPr/>
        </p:nvSpPr>
        <p:spPr>
          <a:xfrm>
            <a:off x="7007086" y="2488082"/>
            <a:ext cx="457200" cy="718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27" name="Google Shape;527;p81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"/>
              <a:t>#Tumbuhbarengwarung</a:t>
            </a:r>
            <a:endParaRPr/>
          </a:p>
        </p:txBody>
      </p:sp>
      <p:pic>
        <p:nvPicPr>
          <p:cNvPr id="528" name="Google Shape;52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2051" y="881708"/>
            <a:ext cx="1470371" cy="1470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Publications</a:t>
            </a:r>
            <a:endParaRPr/>
          </a:p>
        </p:txBody>
      </p:sp>
      <p:sp>
        <p:nvSpPr>
          <p:cNvPr id="286" name="Google Shape;286;p51"/>
          <p:cNvSpPr txBox="1"/>
          <p:nvPr>
            <p:ph idx="1" type="body"/>
          </p:nvPr>
        </p:nvSpPr>
        <p:spPr>
          <a:xfrm>
            <a:off x="6283250" y="2273025"/>
            <a:ext cx="2549100" cy="22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17 November 2018</a:t>
            </a:r>
            <a:endParaRPr/>
          </a:p>
        </p:txBody>
      </p:sp>
      <p:pic>
        <p:nvPicPr>
          <p:cNvPr id="287" name="Google Shape;2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25" y="1170125"/>
            <a:ext cx="5742750" cy="385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953" y="1308300"/>
            <a:ext cx="2329447" cy="39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4650" y="1827250"/>
            <a:ext cx="3952001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Publications</a:t>
            </a:r>
            <a:endParaRPr/>
          </a:p>
        </p:txBody>
      </p:sp>
      <p:sp>
        <p:nvSpPr>
          <p:cNvPr id="295" name="Google Shape;295;p52"/>
          <p:cNvSpPr txBox="1"/>
          <p:nvPr>
            <p:ph idx="1" type="body"/>
          </p:nvPr>
        </p:nvSpPr>
        <p:spPr>
          <a:xfrm>
            <a:off x="311700" y="4096650"/>
            <a:ext cx="85206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Lokasi: Telkom University, Bandung, Indonesia</a:t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1104412"/>
            <a:ext cx="3995401" cy="299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250" y="1115395"/>
            <a:ext cx="3995398" cy="298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</a:t>
            </a:r>
            <a:endParaRPr/>
          </a:p>
        </p:txBody>
      </p:sp>
      <p:sp>
        <p:nvSpPr>
          <p:cNvPr id="303" name="Google Shape;303;p53"/>
          <p:cNvSpPr txBox="1"/>
          <p:nvPr>
            <p:ph idx="1" type="body"/>
          </p:nvPr>
        </p:nvSpPr>
        <p:spPr>
          <a:xfrm>
            <a:off x="311700" y="1598900"/>
            <a:ext cx="8520600" cy="29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https://medium.com/tokopedia-data-squad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/>
        </p:nvSpPr>
        <p:spPr>
          <a:xfrm>
            <a:off x="1372325" y="2022400"/>
            <a:ext cx="66834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What To Expect After Your Modelling?</a:t>
            </a:r>
            <a:endParaRPr sz="3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story</a:t>
            </a:r>
            <a:endParaRPr/>
          </a:p>
        </p:txBody>
      </p:sp>
      <p:sp>
        <p:nvSpPr>
          <p:cNvPr id="314" name="Google Shape;31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products -- Wish and dream of company</a:t>
            </a:r>
            <a:endParaRPr/>
          </a:p>
        </p:txBody>
      </p:sp>
      <p:pic>
        <p:nvPicPr>
          <p:cNvPr id="315" name="Google Shape;3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495" y="1758882"/>
            <a:ext cx="4249174" cy="23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5"/>
          <p:cNvSpPr txBox="1"/>
          <p:nvPr/>
        </p:nvSpPr>
        <p:spPr>
          <a:xfrm>
            <a:off x="786475" y="4736600"/>
            <a:ext cx="538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https://www.her.ie/life/this-once-popular-name-for-baby-girls-is-on-the-verge-of-going-extinct-426571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story</a:t>
            </a:r>
            <a:endParaRPr/>
          </a:p>
        </p:txBody>
      </p:sp>
      <p:sp>
        <p:nvSpPr>
          <p:cNvPr id="322" name="Google Shape;32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51" y="1626855"/>
            <a:ext cx="3607826" cy="18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6"/>
          <p:cNvSpPr txBox="1"/>
          <p:nvPr/>
        </p:nvSpPr>
        <p:spPr>
          <a:xfrm>
            <a:off x="6119050" y="3534025"/>
            <a:ext cx="1365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325" name="Google Shape;325;p56"/>
          <p:cNvSpPr txBox="1"/>
          <p:nvPr/>
        </p:nvSpPr>
        <p:spPr>
          <a:xfrm>
            <a:off x="786475" y="4736600"/>
            <a:ext cx="5384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https://www.nytimes.com/2018/07/25/style/sperm-count.html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